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notesMasterIdLst>
    <p:notesMasterId r:id="rId14"/>
  </p:notesMasterIdLst>
  <p:sldIdLst>
    <p:sldId id="256" r:id="rId2"/>
    <p:sldId id="264" r:id="rId3"/>
    <p:sldId id="257" r:id="rId4"/>
    <p:sldId id="258" r:id="rId5"/>
    <p:sldId id="259" r:id="rId6"/>
    <p:sldId id="260" r:id="rId7"/>
    <p:sldId id="261" r:id="rId8"/>
    <p:sldId id="262" r:id="rId9"/>
    <p:sldId id="263" r:id="rId10"/>
    <p:sldId id="265" r:id="rId11"/>
    <p:sldId id="267"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39099DF-785A-462D-BB6E-0416A8220FBA}">
          <p14:sldIdLst>
            <p14:sldId id="256"/>
            <p14:sldId id="264"/>
            <p14:sldId id="257"/>
            <p14:sldId id="258"/>
            <p14:sldId id="259"/>
            <p14:sldId id="260"/>
            <p14:sldId id="261"/>
            <p14:sldId id="262"/>
          </p14:sldIdLst>
        </p14:section>
        <p14:section name="Code description" id="{561E1E75-D324-49D7-8C7D-4C4AF498533C}">
          <p14:sldIdLst>
            <p14:sldId id="263"/>
            <p14:sldId id="265"/>
            <p14:sldId id="267"/>
            <p14:sldId id="26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3"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otiva protiva" userId="dcf053eb90f0e388" providerId="LiveId" clId="{F17CB3A4-E7A7-4366-9966-45A1102E697C}"/>
    <pc:docChg chg="modSld">
      <pc:chgData name="protiva protiva" userId="dcf053eb90f0e388" providerId="LiveId" clId="{F17CB3A4-E7A7-4366-9966-45A1102E697C}" dt="2024-05-06T00:20:23.902" v="0" actId="123"/>
      <pc:docMkLst>
        <pc:docMk/>
      </pc:docMkLst>
      <pc:sldChg chg="modSp mod">
        <pc:chgData name="protiva protiva" userId="dcf053eb90f0e388" providerId="LiveId" clId="{F17CB3A4-E7A7-4366-9966-45A1102E697C}" dt="2024-05-06T00:20:23.902" v="0" actId="123"/>
        <pc:sldMkLst>
          <pc:docMk/>
          <pc:sldMk cId="4250756546" sldId="267"/>
        </pc:sldMkLst>
        <pc:spChg chg="mod">
          <ac:chgData name="protiva protiva" userId="dcf053eb90f0e388" providerId="LiveId" clId="{F17CB3A4-E7A7-4366-9966-45A1102E697C}" dt="2024-05-06T00:20:23.902" v="0" actId="123"/>
          <ac:spMkLst>
            <pc:docMk/>
            <pc:sldMk cId="4250756546" sldId="267"/>
            <ac:spMk id="8" creationId="{D47565AB-0010-7782-95C6-40D4B144EF4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4EC389-3BCD-44BC-9D3F-B277738A23F7}" type="doc">
      <dgm:prSet loTypeId="urn:microsoft.com/office/officeart/2005/8/layout/matrix3" loCatId="matrix" qsTypeId="urn:microsoft.com/office/officeart/2005/8/quickstyle/simple1" qsCatId="simple" csTypeId="urn:microsoft.com/office/officeart/2005/8/colors/colorful1" csCatId="colorful" phldr="1"/>
      <dgm:spPr/>
      <dgm:t>
        <a:bodyPr/>
        <a:lstStyle/>
        <a:p>
          <a:endParaRPr lang="en-US"/>
        </a:p>
      </dgm:t>
    </dgm:pt>
    <dgm:pt modelId="{A66878B9-C581-4A65-A7C0-0575183F7FD6}">
      <dgm:prSet/>
      <dgm:spPr/>
      <dgm:t>
        <a:bodyPr/>
        <a:lstStyle/>
        <a:p>
          <a:r>
            <a:rPr lang="en-US"/>
            <a:t>Python</a:t>
          </a:r>
        </a:p>
      </dgm:t>
    </dgm:pt>
    <dgm:pt modelId="{F7DC7C14-2158-4D0B-B5FE-9C921509470C}" type="parTrans" cxnId="{066502AC-1B73-4BF7-9BE8-3E09078BA946}">
      <dgm:prSet/>
      <dgm:spPr/>
      <dgm:t>
        <a:bodyPr/>
        <a:lstStyle/>
        <a:p>
          <a:endParaRPr lang="en-US"/>
        </a:p>
      </dgm:t>
    </dgm:pt>
    <dgm:pt modelId="{1B151A54-2CC6-4C5F-92F2-2A47A3CDB4EA}" type="sibTrans" cxnId="{066502AC-1B73-4BF7-9BE8-3E09078BA946}">
      <dgm:prSet/>
      <dgm:spPr/>
      <dgm:t>
        <a:bodyPr/>
        <a:lstStyle/>
        <a:p>
          <a:endParaRPr lang="en-US"/>
        </a:p>
      </dgm:t>
    </dgm:pt>
    <dgm:pt modelId="{A9797723-751A-480C-BF9E-0A9A94E0B630}">
      <dgm:prSet/>
      <dgm:spPr/>
      <dgm:t>
        <a:bodyPr/>
        <a:lstStyle/>
        <a:p>
          <a:r>
            <a:rPr lang="en-US"/>
            <a:t>Anaconda</a:t>
          </a:r>
        </a:p>
      </dgm:t>
    </dgm:pt>
    <dgm:pt modelId="{72C2394D-1E0B-42AC-A3D7-565B4FE21475}" type="parTrans" cxnId="{26CBAD25-094E-49D5-AEA9-66AAE282BBCA}">
      <dgm:prSet/>
      <dgm:spPr/>
      <dgm:t>
        <a:bodyPr/>
        <a:lstStyle/>
        <a:p>
          <a:endParaRPr lang="en-US"/>
        </a:p>
      </dgm:t>
    </dgm:pt>
    <dgm:pt modelId="{D7F5F169-0CC8-42E1-BD6F-264C25DA29C6}" type="sibTrans" cxnId="{26CBAD25-094E-49D5-AEA9-66AAE282BBCA}">
      <dgm:prSet/>
      <dgm:spPr/>
      <dgm:t>
        <a:bodyPr/>
        <a:lstStyle/>
        <a:p>
          <a:endParaRPr lang="en-US"/>
        </a:p>
      </dgm:t>
    </dgm:pt>
    <dgm:pt modelId="{4DF4E779-9526-4B46-9E45-2629E9C7FC2B}">
      <dgm:prSet/>
      <dgm:spPr/>
      <dgm:t>
        <a:bodyPr/>
        <a:lstStyle/>
        <a:p>
          <a:r>
            <a:rPr lang="en-US" dirty="0"/>
            <a:t>IDE: </a:t>
          </a:r>
          <a:r>
            <a:rPr lang="en-US" dirty="0" err="1"/>
            <a:t>Pycharm</a:t>
          </a:r>
          <a:endParaRPr lang="en-US" dirty="0"/>
        </a:p>
      </dgm:t>
    </dgm:pt>
    <dgm:pt modelId="{F369AC6B-2E0D-400B-951C-DCE5CFE75026}" type="parTrans" cxnId="{FFB8049B-74A9-4D67-9E99-4320A288B841}">
      <dgm:prSet/>
      <dgm:spPr/>
      <dgm:t>
        <a:bodyPr/>
        <a:lstStyle/>
        <a:p>
          <a:endParaRPr lang="en-US"/>
        </a:p>
      </dgm:t>
    </dgm:pt>
    <dgm:pt modelId="{91A1D657-6629-4C6F-B6EA-B580E4C2A98A}" type="sibTrans" cxnId="{FFB8049B-74A9-4D67-9E99-4320A288B841}">
      <dgm:prSet/>
      <dgm:spPr/>
      <dgm:t>
        <a:bodyPr/>
        <a:lstStyle/>
        <a:p>
          <a:endParaRPr lang="en-US"/>
        </a:p>
      </dgm:t>
    </dgm:pt>
    <dgm:pt modelId="{0EA0F761-580F-4AB4-B20F-1C658F968B38}">
      <dgm:prSet/>
      <dgm:spPr/>
      <dgm:t>
        <a:bodyPr/>
        <a:lstStyle/>
        <a:p>
          <a:r>
            <a:rPr lang="en-US" dirty="0"/>
            <a:t>Microsoft edge for web browser</a:t>
          </a:r>
        </a:p>
      </dgm:t>
    </dgm:pt>
    <dgm:pt modelId="{F83E88DE-A7A5-454F-94A1-164606C54975}" type="parTrans" cxnId="{255CB1F4-E22E-400D-8D4D-AB98FD2A26F8}">
      <dgm:prSet/>
      <dgm:spPr/>
      <dgm:t>
        <a:bodyPr/>
        <a:lstStyle/>
        <a:p>
          <a:endParaRPr lang="en-US"/>
        </a:p>
      </dgm:t>
    </dgm:pt>
    <dgm:pt modelId="{AF100215-744C-4853-8451-61B9870471B0}" type="sibTrans" cxnId="{255CB1F4-E22E-400D-8D4D-AB98FD2A26F8}">
      <dgm:prSet/>
      <dgm:spPr/>
      <dgm:t>
        <a:bodyPr/>
        <a:lstStyle/>
        <a:p>
          <a:endParaRPr lang="en-US"/>
        </a:p>
      </dgm:t>
    </dgm:pt>
    <dgm:pt modelId="{372F9D39-AD65-472B-9FA7-EDCB25C6E9FB}" type="pres">
      <dgm:prSet presAssocID="{5E4EC389-3BCD-44BC-9D3F-B277738A23F7}" presName="matrix" presStyleCnt="0">
        <dgm:presLayoutVars>
          <dgm:chMax val="1"/>
          <dgm:dir/>
          <dgm:resizeHandles val="exact"/>
        </dgm:presLayoutVars>
      </dgm:prSet>
      <dgm:spPr/>
    </dgm:pt>
    <dgm:pt modelId="{22DFA84C-75F5-4728-A789-AA7B3CF59912}" type="pres">
      <dgm:prSet presAssocID="{5E4EC389-3BCD-44BC-9D3F-B277738A23F7}" presName="diamond" presStyleLbl="bgShp" presStyleIdx="0" presStyleCnt="1"/>
      <dgm:spPr/>
    </dgm:pt>
    <dgm:pt modelId="{0472F186-F896-4BDA-96A4-DEF34528602F}" type="pres">
      <dgm:prSet presAssocID="{5E4EC389-3BCD-44BC-9D3F-B277738A23F7}" presName="quad1" presStyleLbl="node1" presStyleIdx="0" presStyleCnt="4">
        <dgm:presLayoutVars>
          <dgm:chMax val="0"/>
          <dgm:chPref val="0"/>
          <dgm:bulletEnabled val="1"/>
        </dgm:presLayoutVars>
      </dgm:prSet>
      <dgm:spPr/>
    </dgm:pt>
    <dgm:pt modelId="{69CDA307-178F-484E-959C-0641C7512C81}" type="pres">
      <dgm:prSet presAssocID="{5E4EC389-3BCD-44BC-9D3F-B277738A23F7}" presName="quad2" presStyleLbl="node1" presStyleIdx="1" presStyleCnt="4">
        <dgm:presLayoutVars>
          <dgm:chMax val="0"/>
          <dgm:chPref val="0"/>
          <dgm:bulletEnabled val="1"/>
        </dgm:presLayoutVars>
      </dgm:prSet>
      <dgm:spPr/>
    </dgm:pt>
    <dgm:pt modelId="{2BACD3F0-6C10-4BDE-88DD-E343982D933C}" type="pres">
      <dgm:prSet presAssocID="{5E4EC389-3BCD-44BC-9D3F-B277738A23F7}" presName="quad3" presStyleLbl="node1" presStyleIdx="2" presStyleCnt="4">
        <dgm:presLayoutVars>
          <dgm:chMax val="0"/>
          <dgm:chPref val="0"/>
          <dgm:bulletEnabled val="1"/>
        </dgm:presLayoutVars>
      </dgm:prSet>
      <dgm:spPr/>
    </dgm:pt>
    <dgm:pt modelId="{278226F9-BEA9-4561-A915-68B8C0FA7645}" type="pres">
      <dgm:prSet presAssocID="{5E4EC389-3BCD-44BC-9D3F-B277738A23F7}" presName="quad4" presStyleLbl="node1" presStyleIdx="3" presStyleCnt="4">
        <dgm:presLayoutVars>
          <dgm:chMax val="0"/>
          <dgm:chPref val="0"/>
          <dgm:bulletEnabled val="1"/>
        </dgm:presLayoutVars>
      </dgm:prSet>
      <dgm:spPr/>
    </dgm:pt>
  </dgm:ptLst>
  <dgm:cxnLst>
    <dgm:cxn modelId="{26CBAD25-094E-49D5-AEA9-66AAE282BBCA}" srcId="{5E4EC389-3BCD-44BC-9D3F-B277738A23F7}" destId="{A9797723-751A-480C-BF9E-0A9A94E0B630}" srcOrd="1" destOrd="0" parTransId="{72C2394D-1E0B-42AC-A3D7-565B4FE21475}" sibTransId="{D7F5F169-0CC8-42E1-BD6F-264C25DA29C6}"/>
    <dgm:cxn modelId="{FF937946-5609-4AAC-90BD-04F5CE9F277C}" type="presOf" srcId="{0EA0F761-580F-4AB4-B20F-1C658F968B38}" destId="{278226F9-BEA9-4561-A915-68B8C0FA7645}" srcOrd="0" destOrd="0" presId="urn:microsoft.com/office/officeart/2005/8/layout/matrix3"/>
    <dgm:cxn modelId="{4595C87B-9971-4DF7-A58E-6D578E95EBF6}" type="presOf" srcId="{4DF4E779-9526-4B46-9E45-2629E9C7FC2B}" destId="{2BACD3F0-6C10-4BDE-88DD-E343982D933C}" srcOrd="0" destOrd="0" presId="urn:microsoft.com/office/officeart/2005/8/layout/matrix3"/>
    <dgm:cxn modelId="{FFB8049B-74A9-4D67-9E99-4320A288B841}" srcId="{5E4EC389-3BCD-44BC-9D3F-B277738A23F7}" destId="{4DF4E779-9526-4B46-9E45-2629E9C7FC2B}" srcOrd="2" destOrd="0" parTransId="{F369AC6B-2E0D-400B-951C-DCE5CFE75026}" sibTransId="{91A1D657-6629-4C6F-B6EA-B580E4C2A98A}"/>
    <dgm:cxn modelId="{066502AC-1B73-4BF7-9BE8-3E09078BA946}" srcId="{5E4EC389-3BCD-44BC-9D3F-B277738A23F7}" destId="{A66878B9-C581-4A65-A7C0-0575183F7FD6}" srcOrd="0" destOrd="0" parTransId="{F7DC7C14-2158-4D0B-B5FE-9C921509470C}" sibTransId="{1B151A54-2CC6-4C5F-92F2-2A47A3CDB4EA}"/>
    <dgm:cxn modelId="{D02582AC-A99B-4771-B142-7200AAAB0142}" type="presOf" srcId="{A66878B9-C581-4A65-A7C0-0575183F7FD6}" destId="{0472F186-F896-4BDA-96A4-DEF34528602F}" srcOrd="0" destOrd="0" presId="urn:microsoft.com/office/officeart/2005/8/layout/matrix3"/>
    <dgm:cxn modelId="{F07BAFBB-8581-4F3C-AE1E-DB64DA7CEAB0}" type="presOf" srcId="{5E4EC389-3BCD-44BC-9D3F-B277738A23F7}" destId="{372F9D39-AD65-472B-9FA7-EDCB25C6E9FB}" srcOrd="0" destOrd="0" presId="urn:microsoft.com/office/officeart/2005/8/layout/matrix3"/>
    <dgm:cxn modelId="{E4C351C8-E2E2-4199-A792-0DE2DEE1882B}" type="presOf" srcId="{A9797723-751A-480C-BF9E-0A9A94E0B630}" destId="{69CDA307-178F-484E-959C-0641C7512C81}" srcOrd="0" destOrd="0" presId="urn:microsoft.com/office/officeart/2005/8/layout/matrix3"/>
    <dgm:cxn modelId="{255CB1F4-E22E-400D-8D4D-AB98FD2A26F8}" srcId="{5E4EC389-3BCD-44BC-9D3F-B277738A23F7}" destId="{0EA0F761-580F-4AB4-B20F-1C658F968B38}" srcOrd="3" destOrd="0" parTransId="{F83E88DE-A7A5-454F-94A1-164606C54975}" sibTransId="{AF100215-744C-4853-8451-61B9870471B0}"/>
    <dgm:cxn modelId="{A15E5E3C-E25F-4C0D-9A3C-A5432F1C5968}" type="presParOf" srcId="{372F9D39-AD65-472B-9FA7-EDCB25C6E9FB}" destId="{22DFA84C-75F5-4728-A789-AA7B3CF59912}" srcOrd="0" destOrd="0" presId="urn:microsoft.com/office/officeart/2005/8/layout/matrix3"/>
    <dgm:cxn modelId="{E21F67C6-640D-4ACD-A3D5-36785B3B46D9}" type="presParOf" srcId="{372F9D39-AD65-472B-9FA7-EDCB25C6E9FB}" destId="{0472F186-F896-4BDA-96A4-DEF34528602F}" srcOrd="1" destOrd="0" presId="urn:microsoft.com/office/officeart/2005/8/layout/matrix3"/>
    <dgm:cxn modelId="{2B2E8120-2A7E-4208-913E-05A34678997E}" type="presParOf" srcId="{372F9D39-AD65-472B-9FA7-EDCB25C6E9FB}" destId="{69CDA307-178F-484E-959C-0641C7512C81}" srcOrd="2" destOrd="0" presId="urn:microsoft.com/office/officeart/2005/8/layout/matrix3"/>
    <dgm:cxn modelId="{654F2EEA-27B7-4BD6-B953-758F71246073}" type="presParOf" srcId="{372F9D39-AD65-472B-9FA7-EDCB25C6E9FB}" destId="{2BACD3F0-6C10-4BDE-88DD-E343982D933C}" srcOrd="3" destOrd="0" presId="urn:microsoft.com/office/officeart/2005/8/layout/matrix3"/>
    <dgm:cxn modelId="{5CB8AD5B-452E-4449-926A-F42A9550A3E6}" type="presParOf" srcId="{372F9D39-AD65-472B-9FA7-EDCB25C6E9FB}" destId="{278226F9-BEA9-4561-A915-68B8C0FA7645}"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DFA84C-75F5-4728-A789-AA7B3CF59912}">
      <dsp:nvSpPr>
        <dsp:cNvPr id="0" name=""/>
        <dsp:cNvSpPr/>
      </dsp:nvSpPr>
      <dsp:spPr>
        <a:xfrm>
          <a:off x="312737" y="0"/>
          <a:ext cx="5470525" cy="5470525"/>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472F186-F896-4BDA-96A4-DEF34528602F}">
      <dsp:nvSpPr>
        <dsp:cNvPr id="0" name=""/>
        <dsp:cNvSpPr/>
      </dsp:nvSpPr>
      <dsp:spPr>
        <a:xfrm>
          <a:off x="832437" y="519699"/>
          <a:ext cx="2133504" cy="213350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Python</a:t>
          </a:r>
        </a:p>
      </dsp:txBody>
      <dsp:txXfrm>
        <a:off x="936586" y="623848"/>
        <a:ext cx="1925206" cy="1925206"/>
      </dsp:txXfrm>
    </dsp:sp>
    <dsp:sp modelId="{69CDA307-178F-484E-959C-0641C7512C81}">
      <dsp:nvSpPr>
        <dsp:cNvPr id="0" name=""/>
        <dsp:cNvSpPr/>
      </dsp:nvSpPr>
      <dsp:spPr>
        <a:xfrm>
          <a:off x="3130057" y="519699"/>
          <a:ext cx="2133504" cy="2133504"/>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a:t>Anaconda</a:t>
          </a:r>
        </a:p>
      </dsp:txBody>
      <dsp:txXfrm>
        <a:off x="3234206" y="623848"/>
        <a:ext cx="1925206" cy="1925206"/>
      </dsp:txXfrm>
    </dsp:sp>
    <dsp:sp modelId="{2BACD3F0-6C10-4BDE-88DD-E343982D933C}">
      <dsp:nvSpPr>
        <dsp:cNvPr id="0" name=""/>
        <dsp:cNvSpPr/>
      </dsp:nvSpPr>
      <dsp:spPr>
        <a:xfrm>
          <a:off x="832437" y="2817320"/>
          <a:ext cx="2133504" cy="2133504"/>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IDE: </a:t>
          </a:r>
          <a:r>
            <a:rPr lang="en-US" sz="3100" kern="1200" dirty="0" err="1"/>
            <a:t>Pycharm</a:t>
          </a:r>
          <a:endParaRPr lang="en-US" sz="3100" kern="1200" dirty="0"/>
        </a:p>
      </dsp:txBody>
      <dsp:txXfrm>
        <a:off x="936586" y="2921469"/>
        <a:ext cx="1925206" cy="1925206"/>
      </dsp:txXfrm>
    </dsp:sp>
    <dsp:sp modelId="{278226F9-BEA9-4561-A915-68B8C0FA7645}">
      <dsp:nvSpPr>
        <dsp:cNvPr id="0" name=""/>
        <dsp:cNvSpPr/>
      </dsp:nvSpPr>
      <dsp:spPr>
        <a:xfrm>
          <a:off x="3130057" y="2817320"/>
          <a:ext cx="2133504" cy="213350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Microsoft edge for web browser</a:t>
          </a:r>
        </a:p>
      </dsp:txBody>
      <dsp:txXfrm>
        <a:off x="3234206" y="2921469"/>
        <a:ext cx="1925206" cy="1925206"/>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32852D-B508-4878-88AD-289C55AB456D}" type="datetimeFigureOut">
              <a:rPr lang="en-US" smtClean="0"/>
              <a:t>5/5/2024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3C6E60-5379-4F9A-A6B9-75C24601FA51}" type="slidenum">
              <a:rPr lang="en-US" smtClean="0"/>
              <a:t>‹#›</a:t>
            </a:fld>
            <a:endParaRPr lang="en-US"/>
          </a:p>
        </p:txBody>
      </p:sp>
    </p:spTree>
    <p:extLst>
      <p:ext uri="{BB962C8B-B14F-4D97-AF65-F5344CB8AC3E}">
        <p14:creationId xmlns:p14="http://schemas.microsoft.com/office/powerpoint/2010/main" val="6466115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3C6E60-5379-4F9A-A6B9-75C24601FA51}" type="slidenum">
              <a:rPr lang="en-US" smtClean="0"/>
              <a:t>6</a:t>
            </a:fld>
            <a:endParaRPr lang="en-US"/>
          </a:p>
        </p:txBody>
      </p:sp>
    </p:spTree>
    <p:extLst>
      <p:ext uri="{BB962C8B-B14F-4D97-AF65-F5344CB8AC3E}">
        <p14:creationId xmlns:p14="http://schemas.microsoft.com/office/powerpoint/2010/main" val="35011425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3C6E60-5379-4F9A-A6B9-75C24601FA51}" type="slidenum">
              <a:rPr lang="en-US" smtClean="0"/>
              <a:t>7</a:t>
            </a:fld>
            <a:endParaRPr lang="en-US"/>
          </a:p>
        </p:txBody>
      </p:sp>
    </p:spTree>
    <p:extLst>
      <p:ext uri="{BB962C8B-B14F-4D97-AF65-F5344CB8AC3E}">
        <p14:creationId xmlns:p14="http://schemas.microsoft.com/office/powerpoint/2010/main" val="2134046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3C6E60-5379-4F9A-A6B9-75C24601FA51}" type="slidenum">
              <a:rPr lang="en-US" smtClean="0"/>
              <a:t>8</a:t>
            </a:fld>
            <a:endParaRPr lang="en-US"/>
          </a:p>
        </p:txBody>
      </p:sp>
    </p:spTree>
    <p:extLst>
      <p:ext uri="{BB962C8B-B14F-4D97-AF65-F5344CB8AC3E}">
        <p14:creationId xmlns:p14="http://schemas.microsoft.com/office/powerpoint/2010/main" val="3997945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5/5/2024</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3224303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5/5/2024</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140728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5/5/2024</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484272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5/5/2024</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221763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5/5/2024</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1098117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5/5/2024</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84822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5/5/2024</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787565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5/5/2024</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28292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5/5/2024</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835408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5/5/2024</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108948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5/5/2024</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605837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5/5/2024</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048193140"/>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kaggle.com/datasets/iammustafatz/diabetes-prediction-dataset/data"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FD23066-E0E4-4A0C-B554-B9F2A9191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5D2E6F5-4096-40AF-B31C-B6FBEEFFB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600" y="1371600"/>
            <a:ext cx="3390900" cy="41148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4EA565-C95E-8657-E7CC-DB88949C380B}"/>
              </a:ext>
            </a:extLst>
          </p:cNvPr>
          <p:cNvSpPr>
            <a:spLocks noGrp="1"/>
          </p:cNvSpPr>
          <p:nvPr>
            <p:ph type="ctrTitle"/>
          </p:nvPr>
        </p:nvSpPr>
        <p:spPr>
          <a:xfrm>
            <a:off x="1838179" y="1777217"/>
            <a:ext cx="2541564" cy="2108983"/>
          </a:xfrm>
        </p:spPr>
        <p:txBody>
          <a:bodyPr>
            <a:normAutofit/>
          </a:bodyPr>
          <a:lstStyle/>
          <a:p>
            <a:r>
              <a:rPr lang="en-US" sz="2500">
                <a:solidFill>
                  <a:schemeClr val="bg2"/>
                </a:solidFill>
              </a:rPr>
              <a:t>Diabetes Prediction Website</a:t>
            </a:r>
          </a:p>
        </p:txBody>
      </p:sp>
      <p:sp>
        <p:nvSpPr>
          <p:cNvPr id="3" name="Subtitle 2">
            <a:extLst>
              <a:ext uri="{FF2B5EF4-FFF2-40B4-BE49-F238E27FC236}">
                <a16:creationId xmlns:a16="http://schemas.microsoft.com/office/drawing/2014/main" id="{7C9ADBA7-FEED-B5FB-2FF9-75995D68C312}"/>
              </a:ext>
            </a:extLst>
          </p:cNvPr>
          <p:cNvSpPr>
            <a:spLocks noGrp="1"/>
          </p:cNvSpPr>
          <p:nvPr>
            <p:ph type="subTitle" idx="1"/>
          </p:nvPr>
        </p:nvSpPr>
        <p:spPr>
          <a:xfrm>
            <a:off x="1800665" y="4114800"/>
            <a:ext cx="2579077" cy="1076178"/>
          </a:xfrm>
        </p:spPr>
        <p:txBody>
          <a:bodyPr>
            <a:normAutofit/>
          </a:bodyPr>
          <a:lstStyle/>
          <a:p>
            <a:pPr>
              <a:lnSpc>
                <a:spcPct val="90000"/>
              </a:lnSpc>
            </a:pPr>
            <a:r>
              <a:rPr lang="en-US" sz="1700" dirty="0">
                <a:solidFill>
                  <a:schemeClr val="bg1"/>
                </a:solidFill>
              </a:rPr>
              <a:t>The website is to predict whether a person has diabetes by input variable features. </a:t>
            </a:r>
          </a:p>
        </p:txBody>
      </p:sp>
      <p:pic>
        <p:nvPicPr>
          <p:cNvPr id="4" name="Picture 3" descr="A colorful smoke in a white background&#10;&#10;Description automatically generated">
            <a:extLst>
              <a:ext uri="{FF2B5EF4-FFF2-40B4-BE49-F238E27FC236}">
                <a16:creationId xmlns:a16="http://schemas.microsoft.com/office/drawing/2014/main" id="{D504FFBF-1708-8DAA-6C99-444896A12115}"/>
              </a:ext>
            </a:extLst>
          </p:cNvPr>
          <p:cNvPicPr>
            <a:picLocks noChangeAspect="1"/>
          </p:cNvPicPr>
          <p:nvPr/>
        </p:nvPicPr>
        <p:blipFill rotWithShape="1">
          <a:blip r:embed="rId2"/>
          <a:srcRect l="15558" r="25107" b="-1"/>
          <a:stretch/>
        </p:blipFill>
        <p:spPr>
          <a:xfrm>
            <a:off x="6096001" y="10"/>
            <a:ext cx="6096000" cy="6857990"/>
          </a:xfrm>
          <a:prstGeom prst="rect">
            <a:avLst/>
          </a:prstGeom>
        </p:spPr>
      </p:pic>
    </p:spTree>
    <p:extLst>
      <p:ext uri="{BB962C8B-B14F-4D97-AF65-F5344CB8AC3E}">
        <p14:creationId xmlns:p14="http://schemas.microsoft.com/office/powerpoint/2010/main" val="148072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EBE3D-6713-CF8E-9F19-C1F93EFDF971}"/>
              </a:ext>
            </a:extLst>
          </p:cNvPr>
          <p:cNvSpPr>
            <a:spLocks noGrp="1"/>
          </p:cNvSpPr>
          <p:nvPr>
            <p:ph type="title"/>
          </p:nvPr>
        </p:nvSpPr>
        <p:spPr>
          <a:xfrm>
            <a:off x="1371600" y="95864"/>
            <a:ext cx="9486900" cy="1074175"/>
          </a:xfrm>
        </p:spPr>
        <p:txBody>
          <a:bodyPr/>
          <a:lstStyle/>
          <a:p>
            <a:r>
              <a:rPr lang="en-US" dirty="0"/>
              <a:t>Data collection, preparation, load, and model build up</a:t>
            </a:r>
          </a:p>
        </p:txBody>
      </p:sp>
      <p:sp>
        <p:nvSpPr>
          <p:cNvPr id="3" name="Content Placeholder 2">
            <a:extLst>
              <a:ext uri="{FF2B5EF4-FFF2-40B4-BE49-F238E27FC236}">
                <a16:creationId xmlns:a16="http://schemas.microsoft.com/office/drawing/2014/main" id="{A423FB40-E6D0-0AC7-C5E4-78128DE370EA}"/>
              </a:ext>
            </a:extLst>
          </p:cNvPr>
          <p:cNvSpPr>
            <a:spLocks noGrp="1"/>
          </p:cNvSpPr>
          <p:nvPr>
            <p:ph idx="1"/>
          </p:nvPr>
        </p:nvSpPr>
        <p:spPr>
          <a:xfrm>
            <a:off x="1371599" y="1435510"/>
            <a:ext cx="9486901" cy="5326626"/>
          </a:xfrm>
        </p:spPr>
        <p:txBody>
          <a:bodyPr/>
          <a:lstStyle/>
          <a:p>
            <a:pPr algn="just"/>
            <a:r>
              <a:rPr lang="en-US" dirty="0"/>
              <a:t>The diabetes prediction dataset was sourced from </a:t>
            </a:r>
            <a:r>
              <a:rPr lang="en-US" dirty="0" err="1"/>
              <a:t>Kaggle.The</a:t>
            </a:r>
            <a:r>
              <a:rPr lang="en-US" dirty="0"/>
              <a:t> link of the page is: </a:t>
            </a:r>
            <a:r>
              <a:rPr lang="en-US" dirty="0">
                <a:hlinkClick r:id="rId2"/>
              </a:rPr>
              <a:t>Diabetes prediction dataset (kaggle.com)</a:t>
            </a:r>
            <a:endParaRPr lang="en-US" dirty="0"/>
          </a:p>
          <a:p>
            <a:pPr algn="just"/>
            <a:r>
              <a:rPr lang="en-US" dirty="0"/>
              <a:t>Following data collection, </a:t>
            </a:r>
            <a:r>
              <a:rPr lang="en-US" dirty="0" err="1"/>
              <a:t>Jupyter</a:t>
            </a:r>
            <a:r>
              <a:rPr lang="en-US" dirty="0"/>
              <a:t> Notebook was utilized for tasks such as data importing, cleaning, and loading. Subsequently, missing values were checked, and the dataset was trained. Model construction ensued, and predictions were made leveraging a machine learning model, specifically the Random Forest Classifier.</a:t>
            </a:r>
          </a:p>
          <a:p>
            <a:pPr marL="0" indent="0">
              <a:buNone/>
            </a:pPr>
            <a:endParaRPr lang="en-US" dirty="0"/>
          </a:p>
        </p:txBody>
      </p:sp>
      <p:pic>
        <p:nvPicPr>
          <p:cNvPr id="9" name="Picture 8" descr="A screenshot of a computer&#10;&#10;Description automatically generated">
            <a:extLst>
              <a:ext uri="{FF2B5EF4-FFF2-40B4-BE49-F238E27FC236}">
                <a16:creationId xmlns:a16="http://schemas.microsoft.com/office/drawing/2014/main" id="{439D6888-89E8-0969-B56F-5DFC784FE8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2491" y="4198373"/>
            <a:ext cx="4305298" cy="232164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FEB366F4-E61B-DFD3-348B-A912D9EB71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2" y="4098824"/>
            <a:ext cx="4305298" cy="2421194"/>
          </a:xfrm>
          <a:prstGeom prst="rect">
            <a:avLst/>
          </a:prstGeom>
        </p:spPr>
      </p:pic>
    </p:spTree>
    <p:extLst>
      <p:ext uri="{BB962C8B-B14F-4D97-AF65-F5344CB8AC3E}">
        <p14:creationId xmlns:p14="http://schemas.microsoft.com/office/powerpoint/2010/main" val="13313883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3E5064B-BAF4-48C7-8C2C-8219FF24A7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23E33EB3-397E-4C5F-B561-7FEE7C781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1" y="701040"/>
            <a:ext cx="10820400" cy="5471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CC4544-7D46-6D28-0A43-E669E0DE137A}"/>
              </a:ext>
            </a:extLst>
          </p:cNvPr>
          <p:cNvSpPr>
            <a:spLocks noGrp="1"/>
          </p:cNvSpPr>
          <p:nvPr>
            <p:ph type="title"/>
          </p:nvPr>
        </p:nvSpPr>
        <p:spPr>
          <a:xfrm>
            <a:off x="1284850" y="1065791"/>
            <a:ext cx="6393688" cy="813498"/>
          </a:xfrm>
        </p:spPr>
        <p:txBody>
          <a:bodyPr>
            <a:normAutofit/>
          </a:bodyPr>
          <a:lstStyle/>
          <a:p>
            <a:pPr algn="ctr"/>
            <a:r>
              <a:rPr lang="en-US" sz="3000"/>
              <a:t>Website interface design</a:t>
            </a:r>
          </a:p>
        </p:txBody>
      </p:sp>
      <p:sp>
        <p:nvSpPr>
          <p:cNvPr id="8" name="Content Placeholder 2">
            <a:extLst>
              <a:ext uri="{FF2B5EF4-FFF2-40B4-BE49-F238E27FC236}">
                <a16:creationId xmlns:a16="http://schemas.microsoft.com/office/drawing/2014/main" id="{D47565AB-0010-7782-95C6-40D4B144EF40}"/>
              </a:ext>
            </a:extLst>
          </p:cNvPr>
          <p:cNvSpPr>
            <a:spLocks noGrp="1"/>
          </p:cNvSpPr>
          <p:nvPr>
            <p:ph idx="1"/>
          </p:nvPr>
        </p:nvSpPr>
        <p:spPr>
          <a:xfrm>
            <a:off x="1284850" y="2135938"/>
            <a:ext cx="6339840" cy="3439557"/>
          </a:xfrm>
        </p:spPr>
        <p:txBody>
          <a:bodyPr>
            <a:normAutofit/>
          </a:bodyPr>
          <a:lstStyle/>
          <a:p>
            <a:pPr algn="just">
              <a:lnSpc>
                <a:spcPct val="90000"/>
              </a:lnSpc>
            </a:pPr>
            <a:r>
              <a:rPr lang="en-US" sz="2000" dirty="0"/>
              <a:t>After the model buildup, PyCharm was employed for website design, while Microsoft Edge served as the web browser for testing and browsing.</a:t>
            </a:r>
          </a:p>
          <a:p>
            <a:pPr algn="just">
              <a:lnSpc>
                <a:spcPct val="90000"/>
              </a:lnSpc>
            </a:pPr>
            <a:r>
              <a:rPr lang="en-US" sz="2000" dirty="0"/>
              <a:t>Using PyCharm, five HTML templates were created to correspond to the five pages of the website.</a:t>
            </a:r>
          </a:p>
          <a:p>
            <a:pPr algn="just">
              <a:lnSpc>
                <a:spcPct val="90000"/>
              </a:lnSpc>
            </a:pPr>
            <a:r>
              <a:rPr lang="en-US" sz="2000" dirty="0"/>
              <a:t>There were views.py directory for defining all the functions and the other functional codes were added which were in the </a:t>
            </a:r>
            <a:r>
              <a:rPr lang="en-US" sz="2000" dirty="0" err="1"/>
              <a:t>Jpyter</a:t>
            </a:r>
            <a:r>
              <a:rPr lang="en-US" sz="2000" dirty="0"/>
              <a:t> Notebook.</a:t>
            </a:r>
          </a:p>
          <a:p>
            <a:pPr algn="just">
              <a:lnSpc>
                <a:spcPct val="90000"/>
              </a:lnSpc>
            </a:pPr>
            <a:r>
              <a:rPr lang="en-US" sz="2000" dirty="0"/>
              <a:t>Microsoft edge was used for web browsing for the website</a:t>
            </a:r>
          </a:p>
          <a:p>
            <a:pPr marL="0" indent="0" algn="just">
              <a:lnSpc>
                <a:spcPct val="90000"/>
              </a:lnSpc>
              <a:buNone/>
            </a:pPr>
            <a:r>
              <a:rPr lang="en-US" sz="2000" dirty="0"/>
              <a:t>That is how this website was created.</a:t>
            </a:r>
          </a:p>
        </p:txBody>
      </p:sp>
      <p:pic>
        <p:nvPicPr>
          <p:cNvPr id="7" name="Graphic 6" descr="Web Design">
            <a:extLst>
              <a:ext uri="{FF2B5EF4-FFF2-40B4-BE49-F238E27FC236}">
                <a16:creationId xmlns:a16="http://schemas.microsoft.com/office/drawing/2014/main" id="{1E71B32F-64C1-F035-B3BD-C51A64029DD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53400" y="2076450"/>
            <a:ext cx="2705100" cy="2705100"/>
          </a:xfrm>
          <a:prstGeom prst="rect">
            <a:avLst/>
          </a:prstGeom>
        </p:spPr>
      </p:pic>
    </p:spTree>
    <p:extLst>
      <p:ext uri="{BB962C8B-B14F-4D97-AF65-F5344CB8AC3E}">
        <p14:creationId xmlns:p14="http://schemas.microsoft.com/office/powerpoint/2010/main" val="4250756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FF9146B-4CCD-4CDB-AB9C-458005307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44BF02-45FC-DDDB-1E71-DC58FC4893E4}"/>
              </a:ext>
            </a:extLst>
          </p:cNvPr>
          <p:cNvSpPr>
            <a:spLocks noGrp="1"/>
          </p:cNvSpPr>
          <p:nvPr>
            <p:ph type="title"/>
          </p:nvPr>
        </p:nvSpPr>
        <p:spPr>
          <a:xfrm>
            <a:off x="1371599" y="1010097"/>
            <a:ext cx="9486901" cy="1010088"/>
          </a:xfrm>
        </p:spPr>
        <p:txBody>
          <a:bodyPr anchor="b">
            <a:normAutofit/>
          </a:bodyPr>
          <a:lstStyle/>
          <a:p>
            <a:pPr algn="ctr"/>
            <a:r>
              <a:rPr lang="en-US"/>
              <a:t>Future Potential of "Diabetes Prediction" website</a:t>
            </a:r>
          </a:p>
        </p:txBody>
      </p:sp>
      <p:sp>
        <p:nvSpPr>
          <p:cNvPr id="3" name="Content Placeholder 2">
            <a:extLst>
              <a:ext uri="{FF2B5EF4-FFF2-40B4-BE49-F238E27FC236}">
                <a16:creationId xmlns:a16="http://schemas.microsoft.com/office/drawing/2014/main" id="{DC4F7341-21F8-C7C5-649F-BE70F6BBD70F}"/>
              </a:ext>
            </a:extLst>
          </p:cNvPr>
          <p:cNvSpPr>
            <a:spLocks noGrp="1"/>
          </p:cNvSpPr>
          <p:nvPr>
            <p:ph idx="1"/>
          </p:nvPr>
        </p:nvSpPr>
        <p:spPr>
          <a:xfrm>
            <a:off x="1371600" y="2206257"/>
            <a:ext cx="9486901" cy="3540642"/>
          </a:xfrm>
        </p:spPr>
        <p:txBody>
          <a:bodyPr>
            <a:normAutofit/>
          </a:bodyPr>
          <a:lstStyle/>
          <a:p>
            <a:pPr marL="0" indent="0" algn="just">
              <a:buNone/>
            </a:pPr>
            <a:r>
              <a:rPr lang="en-US" sz="2200" dirty="0"/>
              <a:t>This Diabetes prediction website can serve as a powerful and indispensable tool for medical professionals in diabetes prediction and management. Its advanced predictive model and user-friendly interface can facilitate accurate risk assessment for patients, enabling doctors to intervene early and implement personalized prevention and treatment strategies. By harnessing the latest technology and data analysis techniques, the artifact would significantly improve patient outcomes, reduce the incidence of diabetes-related complications, and ultimately contribute to better population health. Moreover, its widespread adoption can lead to a cultural shift towards proactive health management, empowering individuals to take control of their well-being and leading to overall improvements in healthcare delivery.</a:t>
            </a:r>
          </a:p>
        </p:txBody>
      </p:sp>
    </p:spTree>
    <p:extLst>
      <p:ext uri="{BB962C8B-B14F-4D97-AF65-F5344CB8AC3E}">
        <p14:creationId xmlns:p14="http://schemas.microsoft.com/office/powerpoint/2010/main" val="1648360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EE8294-4110-44EB-8577-6CA8DF797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C45E44A-48F0-452E-94AB-C02C0355C6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6700" y="685800"/>
            <a:ext cx="74295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8C7E62-D03B-17F7-5DFB-6ED399594B14}"/>
              </a:ext>
            </a:extLst>
          </p:cNvPr>
          <p:cNvSpPr>
            <a:spLocks noGrp="1"/>
          </p:cNvSpPr>
          <p:nvPr>
            <p:ph type="title"/>
          </p:nvPr>
        </p:nvSpPr>
        <p:spPr>
          <a:xfrm>
            <a:off x="4762500" y="942449"/>
            <a:ext cx="6096000" cy="936840"/>
          </a:xfrm>
        </p:spPr>
        <p:txBody>
          <a:bodyPr>
            <a:normAutofit/>
          </a:bodyPr>
          <a:lstStyle/>
          <a:p>
            <a:pPr algn="ctr"/>
            <a:r>
              <a:rPr lang="en-US" dirty="0"/>
              <a:t>Project goal </a:t>
            </a:r>
          </a:p>
        </p:txBody>
      </p:sp>
      <p:pic>
        <p:nvPicPr>
          <p:cNvPr id="5" name="Picture 4" descr="Desk with stethoscope and computer keyboard">
            <a:extLst>
              <a:ext uri="{FF2B5EF4-FFF2-40B4-BE49-F238E27FC236}">
                <a16:creationId xmlns:a16="http://schemas.microsoft.com/office/drawing/2014/main" id="{9A12BC4E-1F6E-6D5D-2E0F-730D9A7789E0}"/>
              </a:ext>
            </a:extLst>
          </p:cNvPr>
          <p:cNvPicPr>
            <a:picLocks noChangeAspect="1"/>
          </p:cNvPicPr>
          <p:nvPr/>
        </p:nvPicPr>
        <p:blipFill rotWithShape="1">
          <a:blip r:embed="rId2"/>
          <a:srcRect l="60974" r="6022" b="-1"/>
          <a:stretch/>
        </p:blipFill>
        <p:spPr>
          <a:xfrm>
            <a:off x="1" y="10"/>
            <a:ext cx="3390899" cy="6857990"/>
          </a:xfrm>
          <a:prstGeom prst="rect">
            <a:avLst/>
          </a:prstGeom>
        </p:spPr>
      </p:pic>
      <p:sp>
        <p:nvSpPr>
          <p:cNvPr id="3" name="Content Placeholder 2">
            <a:extLst>
              <a:ext uri="{FF2B5EF4-FFF2-40B4-BE49-F238E27FC236}">
                <a16:creationId xmlns:a16="http://schemas.microsoft.com/office/drawing/2014/main" id="{95E921FD-167A-FF33-A552-CB6B7F5D93A8}"/>
              </a:ext>
            </a:extLst>
          </p:cNvPr>
          <p:cNvSpPr>
            <a:spLocks noGrp="1"/>
          </p:cNvSpPr>
          <p:nvPr>
            <p:ph idx="1"/>
          </p:nvPr>
        </p:nvSpPr>
        <p:spPr>
          <a:xfrm>
            <a:off x="4672977" y="2135938"/>
            <a:ext cx="6247233" cy="3535585"/>
          </a:xfrm>
        </p:spPr>
        <p:txBody>
          <a:bodyPr>
            <a:normAutofit/>
          </a:bodyPr>
          <a:lstStyle/>
          <a:p>
            <a:pPr marL="0" indent="0">
              <a:lnSpc>
                <a:spcPct val="90000"/>
              </a:lnSpc>
              <a:buNone/>
            </a:pPr>
            <a:r>
              <a:rPr lang="en-US" kern="100" dirty="0">
                <a:effectLst/>
                <a:latin typeface="Aptos" panose="020B0004020202020204" pitchFamily="34" charset="0"/>
                <a:ea typeface="Aptos" panose="020B0004020202020204" pitchFamily="34" charset="0"/>
                <a:cs typeface="Times New Roman" panose="02020603050405020304" pitchFamily="18" charset="0"/>
              </a:rPr>
              <a:t>The project goal of this synthetic project is to develop a user-friendly and effective website using machine learning that enables medical professionals to predict the risk of diabetes in their patients accurately. This platform aims to empower doctors by providing them with advanced predictive analysis tools, allowing for early detection and intervention to improve patient outcomes and promote better health management practices.</a:t>
            </a:r>
          </a:p>
          <a:p>
            <a:pPr marL="0" indent="0">
              <a:lnSpc>
                <a:spcPct val="90000"/>
              </a:lnSpc>
              <a:buNone/>
            </a:pPr>
            <a:endParaRPr lang="en-US" dirty="0"/>
          </a:p>
        </p:txBody>
      </p:sp>
    </p:spTree>
    <p:extLst>
      <p:ext uri="{BB962C8B-B14F-4D97-AF65-F5344CB8AC3E}">
        <p14:creationId xmlns:p14="http://schemas.microsoft.com/office/powerpoint/2010/main" val="723075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FF9146B-4CCD-4CDB-AB9C-458005307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3F593899-DE4F-C5A4-C7A6-8DE9D3674922}"/>
              </a:ext>
            </a:extLst>
          </p:cNvPr>
          <p:cNvSpPr>
            <a:spLocks noGrp="1"/>
          </p:cNvSpPr>
          <p:nvPr>
            <p:ph type="title"/>
          </p:nvPr>
        </p:nvSpPr>
        <p:spPr>
          <a:xfrm>
            <a:off x="1371599" y="1010097"/>
            <a:ext cx="9486901" cy="1010088"/>
          </a:xfrm>
        </p:spPr>
        <p:txBody>
          <a:bodyPr anchor="b">
            <a:normAutofit/>
          </a:bodyPr>
          <a:lstStyle/>
          <a:p>
            <a:pPr algn="ctr"/>
            <a:r>
              <a:rPr lang="en-US" b="1"/>
              <a:t>Website Contents</a:t>
            </a:r>
          </a:p>
        </p:txBody>
      </p:sp>
      <p:sp>
        <p:nvSpPr>
          <p:cNvPr id="20" name="Content Placeholder 8">
            <a:extLst>
              <a:ext uri="{FF2B5EF4-FFF2-40B4-BE49-F238E27FC236}">
                <a16:creationId xmlns:a16="http://schemas.microsoft.com/office/drawing/2014/main" id="{6872458D-C4BD-E2B7-7253-4F016C975CFE}"/>
              </a:ext>
            </a:extLst>
          </p:cNvPr>
          <p:cNvSpPr>
            <a:spLocks noGrp="1"/>
          </p:cNvSpPr>
          <p:nvPr>
            <p:ph idx="1"/>
          </p:nvPr>
        </p:nvSpPr>
        <p:spPr>
          <a:xfrm>
            <a:off x="1371600" y="2206257"/>
            <a:ext cx="9486901" cy="3540642"/>
          </a:xfrm>
        </p:spPr>
        <p:txBody>
          <a:bodyPr>
            <a:normAutofit/>
          </a:bodyPr>
          <a:lstStyle/>
          <a:p>
            <a:pPr marL="0" indent="0">
              <a:lnSpc>
                <a:spcPct val="90000"/>
              </a:lnSpc>
              <a:buNone/>
            </a:pPr>
            <a:r>
              <a:rPr lang="en-US" sz="2200" dirty="0"/>
              <a:t>This website includes five pages:</a:t>
            </a:r>
          </a:p>
          <a:p>
            <a:pPr>
              <a:lnSpc>
                <a:spcPct val="90000"/>
              </a:lnSpc>
            </a:pPr>
            <a:r>
              <a:rPr lang="en-US" sz="2200" dirty="0"/>
              <a:t> </a:t>
            </a:r>
            <a:r>
              <a:rPr lang="en-US" sz="2200" b="1" dirty="0"/>
              <a:t>Home: </a:t>
            </a:r>
            <a:r>
              <a:rPr lang="en-US" sz="2200" dirty="0"/>
              <a:t>Homepage contains the title of the website, a little description of the title, and the links of all other pages.</a:t>
            </a:r>
          </a:p>
          <a:p>
            <a:pPr>
              <a:lnSpc>
                <a:spcPct val="90000"/>
              </a:lnSpc>
            </a:pPr>
            <a:r>
              <a:rPr lang="en-US" sz="2200" b="1" dirty="0"/>
              <a:t>Diabetes Prediction: </a:t>
            </a:r>
            <a:r>
              <a:rPr lang="en-US" sz="2200" dirty="0"/>
              <a:t>This is the prediction page, which shows the prediction result by calculating the inputs</a:t>
            </a:r>
          </a:p>
          <a:p>
            <a:pPr>
              <a:lnSpc>
                <a:spcPct val="90000"/>
              </a:lnSpc>
            </a:pPr>
            <a:r>
              <a:rPr lang="en-US" sz="2200" b="1" dirty="0"/>
              <a:t>BMI Calculator: </a:t>
            </a:r>
            <a:r>
              <a:rPr lang="en-US" sz="2200" dirty="0"/>
              <a:t>If someone wants to know their BMI based on their height and weight, they can to this page and this page will give them their BMI result. </a:t>
            </a:r>
          </a:p>
          <a:p>
            <a:pPr>
              <a:lnSpc>
                <a:spcPct val="90000"/>
              </a:lnSpc>
            </a:pPr>
            <a:r>
              <a:rPr lang="en-US" sz="2200" b="1" dirty="0"/>
              <a:t>Suggestion: </a:t>
            </a:r>
            <a:r>
              <a:rPr lang="en-US" sz="2200" dirty="0"/>
              <a:t>This page is about type2 diabetes and the suggestions about it</a:t>
            </a:r>
          </a:p>
          <a:p>
            <a:pPr>
              <a:lnSpc>
                <a:spcPct val="90000"/>
              </a:lnSpc>
            </a:pPr>
            <a:r>
              <a:rPr lang="en-US" sz="2200" b="1" dirty="0"/>
              <a:t>About: </a:t>
            </a:r>
            <a:r>
              <a:rPr lang="en-US" sz="2200" dirty="0"/>
              <a:t>This page contains the description about this website</a:t>
            </a:r>
          </a:p>
        </p:txBody>
      </p:sp>
    </p:spTree>
    <p:extLst>
      <p:ext uri="{BB962C8B-B14F-4D97-AF65-F5344CB8AC3E}">
        <p14:creationId xmlns:p14="http://schemas.microsoft.com/office/powerpoint/2010/main" val="2067980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F3025-5FC5-DA71-F8A0-E1F89611501E}"/>
              </a:ext>
            </a:extLst>
          </p:cNvPr>
          <p:cNvSpPr>
            <a:spLocks noGrp="1"/>
          </p:cNvSpPr>
          <p:nvPr>
            <p:ph type="title"/>
          </p:nvPr>
        </p:nvSpPr>
        <p:spPr>
          <a:xfrm>
            <a:off x="1352550" y="435077"/>
            <a:ext cx="9486900" cy="848032"/>
          </a:xfrm>
        </p:spPr>
        <p:txBody>
          <a:bodyPr/>
          <a:lstStyle/>
          <a:p>
            <a:r>
              <a:rPr lang="en-US" b="1" dirty="0"/>
              <a:t>Home page</a:t>
            </a:r>
          </a:p>
        </p:txBody>
      </p:sp>
      <p:sp>
        <p:nvSpPr>
          <p:cNvPr id="3" name="Content Placeholder 2">
            <a:extLst>
              <a:ext uri="{FF2B5EF4-FFF2-40B4-BE49-F238E27FC236}">
                <a16:creationId xmlns:a16="http://schemas.microsoft.com/office/drawing/2014/main" id="{B9E42440-BF36-7BBB-627D-50B56288B511}"/>
              </a:ext>
            </a:extLst>
          </p:cNvPr>
          <p:cNvSpPr>
            <a:spLocks noGrp="1"/>
          </p:cNvSpPr>
          <p:nvPr>
            <p:ph idx="1"/>
          </p:nvPr>
        </p:nvSpPr>
        <p:spPr>
          <a:xfrm>
            <a:off x="1371599" y="1710813"/>
            <a:ext cx="9486901" cy="4461388"/>
          </a:xfrm>
        </p:spPr>
        <p:txBody>
          <a:bodyPr/>
          <a:lstStyle/>
          <a:p>
            <a:pPr marL="0" indent="0">
              <a:buNone/>
            </a:pPr>
            <a:r>
              <a:rPr lang="en-US" dirty="0"/>
              <a:t>This is the home page looks like.</a:t>
            </a:r>
          </a:p>
          <a:p>
            <a:pPr marL="0" indent="0">
              <a:buNone/>
            </a:pPr>
            <a:r>
              <a:rPr lang="en-US" dirty="0"/>
              <a:t> </a:t>
            </a:r>
          </a:p>
          <a:p>
            <a:pPr marL="0" indent="0">
              <a:buNone/>
            </a:pPr>
            <a:endParaRPr lang="en-US" dirty="0"/>
          </a:p>
        </p:txBody>
      </p:sp>
      <p:pic>
        <p:nvPicPr>
          <p:cNvPr id="7" name="Picture 6" descr="A screenshot of a medical device&#10;&#10;Description automatically generated">
            <a:extLst>
              <a:ext uri="{FF2B5EF4-FFF2-40B4-BE49-F238E27FC236}">
                <a16:creationId xmlns:a16="http://schemas.microsoft.com/office/drawing/2014/main" id="{8933CAD7-0778-B029-976C-D198E82D26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7238" y="2428569"/>
            <a:ext cx="8205020" cy="3598606"/>
          </a:xfrm>
          <a:prstGeom prst="rect">
            <a:avLst/>
          </a:prstGeom>
        </p:spPr>
      </p:pic>
    </p:spTree>
    <p:extLst>
      <p:ext uri="{BB962C8B-B14F-4D97-AF65-F5344CB8AC3E}">
        <p14:creationId xmlns:p14="http://schemas.microsoft.com/office/powerpoint/2010/main" val="861566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4FF7C-0891-2835-D803-9086AF7201F8}"/>
              </a:ext>
            </a:extLst>
          </p:cNvPr>
          <p:cNvSpPr>
            <a:spLocks noGrp="1"/>
          </p:cNvSpPr>
          <p:nvPr>
            <p:ph type="title"/>
          </p:nvPr>
        </p:nvSpPr>
        <p:spPr>
          <a:xfrm>
            <a:off x="1371600" y="685800"/>
            <a:ext cx="9486900" cy="553065"/>
          </a:xfrm>
        </p:spPr>
        <p:txBody>
          <a:bodyPr/>
          <a:lstStyle/>
          <a:p>
            <a:r>
              <a:rPr lang="en-US" b="1" dirty="0"/>
              <a:t>Prediction page</a:t>
            </a:r>
          </a:p>
        </p:txBody>
      </p:sp>
      <p:sp>
        <p:nvSpPr>
          <p:cNvPr id="3" name="Content Placeholder 2">
            <a:extLst>
              <a:ext uri="{FF2B5EF4-FFF2-40B4-BE49-F238E27FC236}">
                <a16:creationId xmlns:a16="http://schemas.microsoft.com/office/drawing/2014/main" id="{7A845F9B-2C19-A599-55FD-C3641E11B35D}"/>
              </a:ext>
            </a:extLst>
          </p:cNvPr>
          <p:cNvSpPr>
            <a:spLocks noGrp="1"/>
          </p:cNvSpPr>
          <p:nvPr>
            <p:ph idx="1"/>
          </p:nvPr>
        </p:nvSpPr>
        <p:spPr>
          <a:xfrm>
            <a:off x="1371599" y="1455173"/>
            <a:ext cx="9640530" cy="5250427"/>
          </a:xfrm>
        </p:spPr>
        <p:txBody>
          <a:bodyPr/>
          <a:lstStyle/>
          <a:p>
            <a:pPr marL="0" indent="0">
              <a:buNone/>
            </a:pPr>
            <a:r>
              <a:rPr lang="en-US" dirty="0"/>
              <a:t>Here is the Diabetes Prediction page:</a:t>
            </a:r>
          </a:p>
          <a:p>
            <a:pPr marL="0" indent="0">
              <a:buNone/>
            </a:pPr>
            <a:r>
              <a:rPr lang="en-US" dirty="0"/>
              <a:t>The user can put the inputs here. After giving all the inputs, user can click the submit button, then the page will show the result based on the inputs. </a:t>
            </a:r>
          </a:p>
          <a:p>
            <a:pPr marL="0" indent="0">
              <a:buNone/>
            </a:pPr>
            <a:endParaRPr lang="en-US" dirty="0"/>
          </a:p>
        </p:txBody>
      </p:sp>
      <p:pic>
        <p:nvPicPr>
          <p:cNvPr id="5" name="Picture 4" descr="A screenshot of a computer screen&#10;&#10;Description automatically generated">
            <a:extLst>
              <a:ext uri="{FF2B5EF4-FFF2-40B4-BE49-F238E27FC236}">
                <a16:creationId xmlns:a16="http://schemas.microsoft.com/office/drawing/2014/main" id="{BD6B5C28-D3D8-840E-1175-ED0F6370C7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4839" y="2762865"/>
            <a:ext cx="9383661" cy="3706762"/>
          </a:xfrm>
          <a:prstGeom prst="rect">
            <a:avLst/>
          </a:prstGeom>
        </p:spPr>
      </p:pic>
    </p:spTree>
    <p:extLst>
      <p:ext uri="{BB962C8B-B14F-4D97-AF65-F5344CB8AC3E}">
        <p14:creationId xmlns:p14="http://schemas.microsoft.com/office/powerpoint/2010/main" val="724555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4FF7C-0891-2835-D803-9086AF7201F8}"/>
              </a:ext>
            </a:extLst>
          </p:cNvPr>
          <p:cNvSpPr>
            <a:spLocks noGrp="1"/>
          </p:cNvSpPr>
          <p:nvPr>
            <p:ph type="title"/>
          </p:nvPr>
        </p:nvSpPr>
        <p:spPr>
          <a:xfrm>
            <a:off x="1371599" y="439993"/>
            <a:ext cx="9486900" cy="553065"/>
          </a:xfrm>
        </p:spPr>
        <p:txBody>
          <a:bodyPr/>
          <a:lstStyle/>
          <a:p>
            <a:r>
              <a:rPr lang="en-US" b="1" dirty="0"/>
              <a:t>BMI Calculator page</a:t>
            </a:r>
          </a:p>
        </p:txBody>
      </p:sp>
      <p:sp>
        <p:nvSpPr>
          <p:cNvPr id="3" name="Content Placeholder 2">
            <a:extLst>
              <a:ext uri="{FF2B5EF4-FFF2-40B4-BE49-F238E27FC236}">
                <a16:creationId xmlns:a16="http://schemas.microsoft.com/office/drawing/2014/main" id="{7A845F9B-2C19-A599-55FD-C3641E11B35D}"/>
              </a:ext>
            </a:extLst>
          </p:cNvPr>
          <p:cNvSpPr>
            <a:spLocks noGrp="1"/>
          </p:cNvSpPr>
          <p:nvPr>
            <p:ph idx="1"/>
          </p:nvPr>
        </p:nvSpPr>
        <p:spPr>
          <a:xfrm>
            <a:off x="1371599" y="1238865"/>
            <a:ext cx="9640530" cy="5466735"/>
          </a:xfrm>
        </p:spPr>
        <p:txBody>
          <a:bodyPr/>
          <a:lstStyle/>
          <a:p>
            <a:pPr marL="0" indent="0">
              <a:buNone/>
            </a:pPr>
            <a:r>
              <a:rPr lang="en-US" dirty="0"/>
              <a:t>This is the BMI Calculator page:</a:t>
            </a:r>
          </a:p>
          <a:p>
            <a:pPr marL="0" indent="0">
              <a:buNone/>
            </a:pPr>
            <a:r>
              <a:rPr lang="en-US" dirty="0"/>
              <a:t>The user can measure the BMI from here. It will also show the health status based on the BMI chart.</a:t>
            </a:r>
          </a:p>
          <a:p>
            <a:pPr marL="0" indent="0">
              <a:buNone/>
            </a:pPr>
            <a:endParaRPr lang="en-US" dirty="0"/>
          </a:p>
        </p:txBody>
      </p:sp>
      <p:pic>
        <p:nvPicPr>
          <p:cNvPr id="6" name="Picture 5" descr="A screenshot of a computer&#10;&#10;Description automatically generated">
            <a:extLst>
              <a:ext uri="{FF2B5EF4-FFF2-40B4-BE49-F238E27FC236}">
                <a16:creationId xmlns:a16="http://schemas.microsoft.com/office/drawing/2014/main" id="{E4BCE916-69BB-196F-1C2E-1D812A9196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4839" y="2674374"/>
            <a:ext cx="9383662" cy="3913239"/>
          </a:xfrm>
          <a:prstGeom prst="rect">
            <a:avLst/>
          </a:prstGeom>
        </p:spPr>
      </p:pic>
    </p:spTree>
    <p:extLst>
      <p:ext uri="{BB962C8B-B14F-4D97-AF65-F5344CB8AC3E}">
        <p14:creationId xmlns:p14="http://schemas.microsoft.com/office/powerpoint/2010/main" val="3720578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4FF7C-0891-2835-D803-9086AF7201F8}"/>
              </a:ext>
            </a:extLst>
          </p:cNvPr>
          <p:cNvSpPr>
            <a:spLocks noGrp="1"/>
          </p:cNvSpPr>
          <p:nvPr>
            <p:ph type="title"/>
          </p:nvPr>
        </p:nvSpPr>
        <p:spPr>
          <a:xfrm>
            <a:off x="1352550" y="479322"/>
            <a:ext cx="9486900" cy="553065"/>
          </a:xfrm>
        </p:spPr>
        <p:txBody>
          <a:bodyPr/>
          <a:lstStyle/>
          <a:p>
            <a:r>
              <a:rPr lang="en-US" b="1" dirty="0"/>
              <a:t>Suggestion page</a:t>
            </a:r>
          </a:p>
        </p:txBody>
      </p:sp>
      <p:sp>
        <p:nvSpPr>
          <p:cNvPr id="3" name="Content Placeholder 2">
            <a:extLst>
              <a:ext uri="{FF2B5EF4-FFF2-40B4-BE49-F238E27FC236}">
                <a16:creationId xmlns:a16="http://schemas.microsoft.com/office/drawing/2014/main" id="{7A845F9B-2C19-A599-55FD-C3641E11B35D}"/>
              </a:ext>
            </a:extLst>
          </p:cNvPr>
          <p:cNvSpPr>
            <a:spLocks noGrp="1"/>
          </p:cNvSpPr>
          <p:nvPr>
            <p:ph idx="1"/>
          </p:nvPr>
        </p:nvSpPr>
        <p:spPr>
          <a:xfrm>
            <a:off x="1371599" y="1238865"/>
            <a:ext cx="9640530" cy="5466735"/>
          </a:xfrm>
        </p:spPr>
        <p:txBody>
          <a:bodyPr/>
          <a:lstStyle/>
          <a:p>
            <a:pPr marL="0" indent="0">
              <a:buNone/>
            </a:pPr>
            <a:r>
              <a:rPr lang="en-US" dirty="0"/>
              <a:t>This is the Suggestion page:</a:t>
            </a:r>
          </a:p>
          <a:p>
            <a:pPr marL="0" indent="0">
              <a:buNone/>
            </a:pPr>
            <a:r>
              <a:rPr lang="en-US" dirty="0"/>
              <a:t>The page is about what type2 diabetes is, how to prevent it, or what measures to take if someone is positive. Also, there is a discussion about the risk factors of untreated diabetes. Doctors can use these description as a suggestion for their patients.</a:t>
            </a:r>
          </a:p>
          <a:p>
            <a:pPr marL="0" indent="0">
              <a:buNone/>
            </a:pPr>
            <a:endParaRPr lang="en-US" dirty="0"/>
          </a:p>
        </p:txBody>
      </p:sp>
      <p:pic>
        <p:nvPicPr>
          <p:cNvPr id="5" name="Picture 4" descr="A screenshot of a computer&#10;&#10;Description automatically generated">
            <a:extLst>
              <a:ext uri="{FF2B5EF4-FFF2-40B4-BE49-F238E27FC236}">
                <a16:creationId xmlns:a16="http://schemas.microsoft.com/office/drawing/2014/main" id="{F30FC550-ACAE-BFD9-D171-04454F6D12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599" y="3244645"/>
            <a:ext cx="9355396" cy="3392128"/>
          </a:xfrm>
          <a:prstGeom prst="rect">
            <a:avLst/>
          </a:prstGeom>
        </p:spPr>
      </p:pic>
    </p:spTree>
    <p:extLst>
      <p:ext uri="{BB962C8B-B14F-4D97-AF65-F5344CB8AC3E}">
        <p14:creationId xmlns:p14="http://schemas.microsoft.com/office/powerpoint/2010/main" val="1359058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4FF7C-0891-2835-D803-9086AF7201F8}"/>
              </a:ext>
            </a:extLst>
          </p:cNvPr>
          <p:cNvSpPr>
            <a:spLocks noGrp="1"/>
          </p:cNvSpPr>
          <p:nvPr>
            <p:ph type="title"/>
          </p:nvPr>
        </p:nvSpPr>
        <p:spPr>
          <a:xfrm>
            <a:off x="1352550" y="479322"/>
            <a:ext cx="9486900" cy="553065"/>
          </a:xfrm>
        </p:spPr>
        <p:txBody>
          <a:bodyPr/>
          <a:lstStyle/>
          <a:p>
            <a:r>
              <a:rPr lang="en-US" b="1" dirty="0"/>
              <a:t>About page</a:t>
            </a:r>
          </a:p>
        </p:txBody>
      </p:sp>
      <p:sp>
        <p:nvSpPr>
          <p:cNvPr id="3" name="Content Placeholder 2">
            <a:extLst>
              <a:ext uri="{FF2B5EF4-FFF2-40B4-BE49-F238E27FC236}">
                <a16:creationId xmlns:a16="http://schemas.microsoft.com/office/drawing/2014/main" id="{7A845F9B-2C19-A599-55FD-C3641E11B35D}"/>
              </a:ext>
            </a:extLst>
          </p:cNvPr>
          <p:cNvSpPr>
            <a:spLocks noGrp="1"/>
          </p:cNvSpPr>
          <p:nvPr>
            <p:ph idx="1"/>
          </p:nvPr>
        </p:nvSpPr>
        <p:spPr>
          <a:xfrm>
            <a:off x="1371599" y="1238865"/>
            <a:ext cx="9640530" cy="5466735"/>
          </a:xfrm>
        </p:spPr>
        <p:txBody>
          <a:bodyPr/>
          <a:lstStyle/>
          <a:p>
            <a:pPr marL="0" indent="0">
              <a:buNone/>
            </a:pPr>
            <a:r>
              <a:rPr lang="en-US" dirty="0"/>
              <a:t>This is the About page:</a:t>
            </a:r>
          </a:p>
          <a:p>
            <a:pPr marL="0" indent="0">
              <a:buNone/>
            </a:pPr>
            <a:r>
              <a:rPr lang="en-US" dirty="0"/>
              <a:t>The page describes about the website itself along with the goal of the website. It contains the contact information at the bellow of all the description. As this is a demo project so far, I added the demo contact information. </a:t>
            </a:r>
          </a:p>
          <a:p>
            <a:pPr marL="0" indent="0">
              <a:buNone/>
            </a:pPr>
            <a:endParaRPr lang="en-US" dirty="0"/>
          </a:p>
          <a:p>
            <a:pPr marL="0" indent="0">
              <a:buNone/>
            </a:pPr>
            <a:endParaRPr lang="en-US" dirty="0"/>
          </a:p>
        </p:txBody>
      </p:sp>
      <p:pic>
        <p:nvPicPr>
          <p:cNvPr id="6" name="Picture 5" descr="A screenshot of a medical report&#10;&#10;Description automatically generated">
            <a:extLst>
              <a:ext uri="{FF2B5EF4-FFF2-40B4-BE49-F238E27FC236}">
                <a16:creationId xmlns:a16="http://schemas.microsoft.com/office/drawing/2014/main" id="{83B93A4F-B720-1146-A16C-13D6AF0469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2550" y="2979173"/>
            <a:ext cx="9659579" cy="3598607"/>
          </a:xfrm>
          <a:prstGeom prst="rect">
            <a:avLst/>
          </a:prstGeom>
        </p:spPr>
      </p:pic>
    </p:spTree>
    <p:extLst>
      <p:ext uri="{BB962C8B-B14F-4D97-AF65-F5344CB8AC3E}">
        <p14:creationId xmlns:p14="http://schemas.microsoft.com/office/powerpoint/2010/main" val="3854143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E00E3E0-07DA-4A53-8D2F-59983E144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625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7BC7AD-A712-C451-27E0-CC403DB21610}"/>
              </a:ext>
            </a:extLst>
          </p:cNvPr>
          <p:cNvSpPr>
            <a:spLocks noGrp="1"/>
          </p:cNvSpPr>
          <p:nvPr>
            <p:ph type="title"/>
          </p:nvPr>
        </p:nvSpPr>
        <p:spPr>
          <a:xfrm>
            <a:off x="685800" y="701040"/>
            <a:ext cx="3390900" cy="5486400"/>
          </a:xfrm>
        </p:spPr>
        <p:txBody>
          <a:bodyPr anchor="ctr">
            <a:normAutofit/>
          </a:bodyPr>
          <a:lstStyle/>
          <a:p>
            <a:pPr algn="ctr"/>
            <a:r>
              <a:rPr lang="en-US" sz="2700"/>
              <a:t>Software requirements</a:t>
            </a:r>
          </a:p>
        </p:txBody>
      </p:sp>
      <p:graphicFrame>
        <p:nvGraphicFramePr>
          <p:cNvPr id="5" name="Content Placeholder 2">
            <a:extLst>
              <a:ext uri="{FF2B5EF4-FFF2-40B4-BE49-F238E27FC236}">
                <a16:creationId xmlns:a16="http://schemas.microsoft.com/office/drawing/2014/main" id="{15092F76-D4A3-0949-5B4F-591F4E46FB1E}"/>
              </a:ext>
            </a:extLst>
          </p:cNvPr>
          <p:cNvGraphicFramePr>
            <a:graphicFrameLocks noGrp="1"/>
          </p:cNvGraphicFramePr>
          <p:nvPr>
            <p:ph idx="1"/>
            <p:extLst>
              <p:ext uri="{D42A27DB-BD31-4B8C-83A1-F6EECF244321}">
                <p14:modId xmlns:p14="http://schemas.microsoft.com/office/powerpoint/2010/main" val="3850600208"/>
              </p:ext>
            </p:extLst>
          </p:nvPr>
        </p:nvGraphicFramePr>
        <p:xfrm>
          <a:off x="5410200" y="701675"/>
          <a:ext cx="6096000" cy="54705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19716252"/>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225</TotalTime>
  <Words>702</Words>
  <Application>Microsoft Office PowerPoint</Application>
  <PresentationFormat>Widescreen</PresentationFormat>
  <Paragraphs>45</Paragraphs>
  <Slides>12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Arial</vt:lpstr>
      <vt:lpstr>Gill Sans MT</vt:lpstr>
      <vt:lpstr>Goudy Old Style</vt:lpstr>
      <vt:lpstr>ClassicFrameVTI</vt:lpstr>
      <vt:lpstr>Diabetes Prediction Website</vt:lpstr>
      <vt:lpstr>Project goal </vt:lpstr>
      <vt:lpstr>Website Contents</vt:lpstr>
      <vt:lpstr>Home page</vt:lpstr>
      <vt:lpstr>Prediction page</vt:lpstr>
      <vt:lpstr>BMI Calculator page</vt:lpstr>
      <vt:lpstr>Suggestion page</vt:lpstr>
      <vt:lpstr>About page</vt:lpstr>
      <vt:lpstr>Software requirements</vt:lpstr>
      <vt:lpstr>Data collection, preparation, load, and model build up</vt:lpstr>
      <vt:lpstr>Website interface design</vt:lpstr>
      <vt:lpstr>Future Potential of "Diabetes Prediction" website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Diabetes Prediction Website</dc:title>
  <dc:creator>protiva protiva</dc:creator>
  <cp:lastModifiedBy>protiva protiva</cp:lastModifiedBy>
  <cp:revision>1</cp:revision>
  <dcterms:created xsi:type="dcterms:W3CDTF">2024-05-05T20:35:16Z</dcterms:created>
  <dcterms:modified xsi:type="dcterms:W3CDTF">2024-05-06T00:20:29Z</dcterms:modified>
</cp:coreProperties>
</file>

<file path=docProps/thumbnail.jpeg>
</file>